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SUNUCU İŞLETİM SİSTEMİ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Ümit ATİLA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29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675466"/>
            <a:ext cx="5716157" cy="4065901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Windows Server 2003 Enterprise sürümü, her büyüklükte firmanın </a:t>
            </a:r>
            <a:r>
              <a:rPr lang="tr-TR" dirty="0" smtClean="0"/>
              <a:t>genel amaçlarına cevap </a:t>
            </a:r>
            <a:r>
              <a:rPr lang="tr-TR" dirty="0"/>
              <a:t>verebilir</a:t>
            </a:r>
            <a:r>
              <a:rPr lang="tr-TR" dirty="0" smtClean="0"/>
              <a:t>.</a:t>
            </a:r>
          </a:p>
          <a:p>
            <a:r>
              <a:rPr lang="tr-TR" dirty="0"/>
              <a:t>Uygulamalar, Web hizmetleri ve altyapı için uygun olan bu platform </a:t>
            </a:r>
            <a:r>
              <a:rPr lang="tr-TR" dirty="0" smtClean="0"/>
              <a:t>yüksek performans </a:t>
            </a:r>
            <a:r>
              <a:rPr lang="tr-TR" dirty="0"/>
              <a:t>ve verim sağlar, ileri düzeyde güvenilirliğe sahiptir</a:t>
            </a:r>
            <a:r>
              <a:rPr lang="tr-TR" dirty="0" smtClean="0"/>
              <a:t>.</a:t>
            </a:r>
          </a:p>
          <a:p>
            <a:r>
              <a:rPr lang="tr-TR" dirty="0"/>
              <a:t>Sekiz işlemciye kadar destek veren</a:t>
            </a:r>
            <a:r>
              <a:rPr lang="tr-TR" dirty="0" smtClean="0"/>
              <a:t>, gelişmiş </a:t>
            </a:r>
            <a:r>
              <a:rPr lang="tr-TR" dirty="0"/>
              <a:t>işlevlere sahip sunucu </a:t>
            </a:r>
            <a:r>
              <a:rPr lang="tr-TR" dirty="0" smtClean="0"/>
              <a:t>işletim sistemidir.</a:t>
            </a:r>
          </a:p>
          <a:p>
            <a:r>
              <a:rPr lang="tr-TR" dirty="0"/>
              <a:t>Sekiz düğümlü </a:t>
            </a:r>
            <a:r>
              <a:rPr lang="tr-TR" dirty="0" err="1"/>
              <a:t>kümelendirme</a:t>
            </a:r>
            <a:r>
              <a:rPr lang="tr-TR" dirty="0"/>
              <a:t> </a:t>
            </a:r>
            <a:r>
              <a:rPr lang="tr-TR" dirty="0" smtClean="0"/>
              <a:t>gibi kurumsal </a:t>
            </a:r>
            <a:r>
              <a:rPr lang="tr-TR" dirty="0"/>
              <a:t>özellikler sunar, 32 GB belleğe kadar destek </a:t>
            </a:r>
            <a:r>
              <a:rPr lang="tr-TR" dirty="0" smtClean="0"/>
              <a:t>verir</a:t>
            </a:r>
          </a:p>
          <a:p>
            <a:r>
              <a:rPr lang="tr-TR" dirty="0"/>
              <a:t>Intel </a:t>
            </a:r>
            <a:r>
              <a:rPr lang="tr-TR" dirty="0" err="1"/>
              <a:t>Itanium</a:t>
            </a:r>
            <a:r>
              <a:rPr lang="tr-TR" dirty="0"/>
              <a:t> tabanlı bilgisayarlarda da kullanılabilir, bu </a:t>
            </a:r>
            <a:r>
              <a:rPr lang="tr-TR" dirty="0" smtClean="0"/>
              <a:t> bilgisayarlarda </a:t>
            </a:r>
            <a:r>
              <a:rPr lang="tr-TR" dirty="0"/>
              <a:t>128 </a:t>
            </a:r>
            <a:r>
              <a:rPr lang="tr-TR" dirty="0" smtClean="0"/>
              <a:t>GB RAM </a:t>
            </a:r>
            <a:r>
              <a:rPr lang="tr-TR" dirty="0"/>
              <a:t>desteği verebilir</a:t>
            </a:r>
            <a:r>
              <a:rPr lang="tr-TR" dirty="0" smtClean="0"/>
              <a:t>.</a:t>
            </a:r>
          </a:p>
          <a:p>
            <a:r>
              <a:rPr lang="tr-TR" dirty="0"/>
              <a:t>64 bit bilgi işlem platformlarında kullanılabilecek bir sunucudur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</a:t>
            </a:r>
            <a:r>
              <a:rPr lang="de-DE" dirty="0" err="1"/>
              <a:t>Ticari</a:t>
            </a:r>
            <a:r>
              <a:rPr lang="de-DE" dirty="0"/>
              <a:t> (Enterprise) </a:t>
            </a:r>
            <a:r>
              <a:rPr lang="de-DE" dirty="0" err="1"/>
              <a:t>Sürümü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987" y="5943840"/>
            <a:ext cx="2648145" cy="72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7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675466"/>
            <a:ext cx="7948405" cy="4065901"/>
          </a:xfrm>
        </p:spPr>
        <p:txBody>
          <a:bodyPr>
            <a:normAutofit/>
          </a:bodyPr>
          <a:lstStyle/>
          <a:p>
            <a:r>
              <a:rPr lang="tr-TR" dirty="0"/>
              <a:t>E</a:t>
            </a:r>
            <a:r>
              <a:rPr lang="tr-TR" dirty="0" smtClean="0"/>
              <a:t>n </a:t>
            </a:r>
            <a:r>
              <a:rPr lang="tr-TR" dirty="0"/>
              <a:t>yüksek düzeyde </a:t>
            </a:r>
            <a:r>
              <a:rPr lang="tr-TR" dirty="0" smtClean="0"/>
              <a:t>kesintisiz kullanılabilme </a:t>
            </a:r>
            <a:r>
              <a:rPr lang="tr-TR" dirty="0"/>
              <a:t>ve ölçeklenebilme özelliği isteyen, kuruluş için hayati derecede </a:t>
            </a:r>
            <a:r>
              <a:rPr lang="tr-TR" dirty="0" smtClean="0"/>
              <a:t> önem taşıyan uygulamalar </a:t>
            </a:r>
            <a:r>
              <a:rPr lang="tr-TR" dirty="0"/>
              <a:t>için tasarlanmıştır</a:t>
            </a:r>
            <a:r>
              <a:rPr lang="tr-TR" dirty="0" smtClean="0"/>
              <a:t>.</a:t>
            </a:r>
          </a:p>
          <a:p>
            <a:r>
              <a:rPr lang="tr-TR" dirty="0"/>
              <a:t>Microsoft tarafından üretilen en </a:t>
            </a:r>
            <a:r>
              <a:rPr lang="tr-TR" dirty="0" smtClean="0"/>
              <a:t>güçlü ve </a:t>
            </a:r>
            <a:r>
              <a:rPr lang="tr-TR" dirty="0"/>
              <a:t>işlevsel sunucu işletim </a:t>
            </a:r>
            <a:r>
              <a:rPr lang="tr-TR" dirty="0" smtClean="0"/>
              <a:t>sistemidir.</a:t>
            </a:r>
          </a:p>
          <a:p>
            <a:r>
              <a:rPr lang="tr-TR" dirty="0"/>
              <a:t>32 yollu SMP (</a:t>
            </a:r>
            <a:r>
              <a:rPr lang="tr-TR" dirty="0" err="1" smtClean="0"/>
              <a:t>symmetric</a:t>
            </a:r>
            <a:r>
              <a:rPr lang="tr-TR" dirty="0" smtClean="0"/>
              <a:t> </a:t>
            </a:r>
            <a:r>
              <a:rPr lang="tr-TR" dirty="0" err="1" smtClean="0"/>
              <a:t>multiprocessing</a:t>
            </a:r>
            <a:r>
              <a:rPr lang="tr-TR" dirty="0" smtClean="0"/>
              <a:t> </a:t>
            </a:r>
            <a:r>
              <a:rPr lang="tr-TR" dirty="0"/>
              <a:t>- simetrik </a:t>
            </a:r>
            <a:r>
              <a:rPr lang="tr-TR" dirty="0" smtClean="0"/>
              <a:t>çoklu işlemci-</a:t>
            </a:r>
            <a:r>
              <a:rPr lang="tr-TR" dirty="0"/>
              <a:t>) ve 64 GB RAM desteği </a:t>
            </a:r>
            <a:r>
              <a:rPr lang="tr-TR" dirty="0" smtClean="0"/>
              <a:t>vardır.</a:t>
            </a:r>
          </a:p>
          <a:p>
            <a:r>
              <a:rPr lang="tr-TR" dirty="0"/>
              <a:t>Hem sekiz düğümlü </a:t>
            </a:r>
            <a:r>
              <a:rPr lang="tr-TR" dirty="0" err="1"/>
              <a:t>kümelendirme</a:t>
            </a:r>
            <a:r>
              <a:rPr lang="tr-TR" dirty="0"/>
              <a:t>, hem de yük dengeleme hizmetleri </a:t>
            </a:r>
            <a:r>
              <a:rPr lang="tr-TR" dirty="0" smtClean="0"/>
              <a:t>standart özelliklerindendir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</a:t>
            </a:r>
            <a:r>
              <a:rPr lang="tr-TR" dirty="0"/>
              <a:t>Veri Merkezi (Datacenter) Sürümü</a:t>
            </a:r>
          </a:p>
        </p:txBody>
      </p:sp>
    </p:spTree>
    <p:extLst>
      <p:ext uri="{BB962C8B-B14F-4D97-AF65-F5344CB8AC3E}">
        <p14:creationId xmlns:p14="http://schemas.microsoft.com/office/powerpoint/2010/main" val="332766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675466"/>
            <a:ext cx="7588365" cy="4065901"/>
          </a:xfrm>
        </p:spPr>
        <p:txBody>
          <a:bodyPr>
            <a:normAutofit/>
          </a:bodyPr>
          <a:lstStyle/>
          <a:p>
            <a:r>
              <a:rPr lang="tr-TR" dirty="0"/>
              <a:t>En az 8 CPU gereksinimi duyar, 32 işlemciye kadar destek </a:t>
            </a:r>
            <a:r>
              <a:rPr lang="tr-TR" dirty="0" smtClean="0"/>
              <a:t>verir</a:t>
            </a:r>
          </a:p>
          <a:p>
            <a:r>
              <a:rPr lang="tr-TR" dirty="0" err="1"/>
              <a:t>Itanium</a:t>
            </a:r>
            <a:r>
              <a:rPr lang="tr-TR" dirty="0"/>
              <a:t> için 128 GB RAM desteği </a:t>
            </a:r>
            <a:r>
              <a:rPr lang="tr-TR" dirty="0" smtClean="0"/>
              <a:t>verir</a:t>
            </a:r>
          </a:p>
          <a:p>
            <a:r>
              <a:rPr lang="tr-TR" dirty="0"/>
              <a:t>64 bit bilgi işlem platformlarında kullanılabilecek bir sunucudur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</a:t>
            </a:r>
            <a:r>
              <a:rPr lang="tr-TR" dirty="0"/>
              <a:t>Veri Merkezi (Datacenter) Sürümü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5157192"/>
            <a:ext cx="4158901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10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Web siteleri, web tabanlı uygulamalar dağıtmada ve de web hizmetleri </a:t>
            </a:r>
            <a:r>
              <a:rPr lang="tr-TR" dirty="0" smtClean="0"/>
              <a:t>sağlamada kullanılmak </a:t>
            </a:r>
            <a:r>
              <a:rPr lang="tr-TR" dirty="0"/>
              <a:t>için </a:t>
            </a:r>
            <a:r>
              <a:rPr lang="tr-TR" dirty="0" smtClean="0"/>
              <a:t>geliştirilmiştir</a:t>
            </a:r>
          </a:p>
          <a:p>
            <a:r>
              <a:rPr lang="tr-TR" dirty="0"/>
              <a:t>Aktif rehber (</a:t>
            </a:r>
            <a:r>
              <a:rPr lang="tr-TR" dirty="0" err="1"/>
              <a:t>active</a:t>
            </a:r>
            <a:r>
              <a:rPr lang="tr-TR" dirty="0"/>
              <a:t> </a:t>
            </a:r>
            <a:r>
              <a:rPr lang="tr-TR" dirty="0" err="1"/>
              <a:t>directory</a:t>
            </a:r>
            <a:r>
              <a:rPr lang="tr-TR" dirty="0"/>
              <a:t>) özelliği yoktur</a:t>
            </a:r>
            <a:r>
              <a:rPr lang="tr-TR" dirty="0" smtClean="0"/>
              <a:t>.</a:t>
            </a:r>
          </a:p>
          <a:p>
            <a:r>
              <a:rPr lang="tr-TR" dirty="0"/>
              <a:t>Web uygulamaları, Web sayfaları </a:t>
            </a:r>
            <a:r>
              <a:rPr lang="tr-TR" dirty="0" smtClean="0"/>
              <a:t>ve XML </a:t>
            </a:r>
            <a:r>
              <a:rPr lang="tr-TR" dirty="0"/>
              <a:t>hizmetleri oluşturmak </a:t>
            </a:r>
            <a:r>
              <a:rPr lang="tr-TR" dirty="0" smtClean="0"/>
              <a:t>ve bunlara </a:t>
            </a:r>
            <a:r>
              <a:rPr lang="tr-TR" dirty="0"/>
              <a:t>ev sahipliği yapmak </a:t>
            </a:r>
            <a:r>
              <a:rPr lang="tr-TR" dirty="0" smtClean="0"/>
              <a:t>için kullanılır.</a:t>
            </a:r>
          </a:p>
          <a:p>
            <a:r>
              <a:rPr lang="tr-TR" dirty="0"/>
              <a:t>Öncelikle bir IIS 6.0 Web sunucusu olarak kullanılmak üzere </a:t>
            </a:r>
            <a:r>
              <a:rPr lang="tr-TR" dirty="0" smtClean="0"/>
              <a:t>tasarlanmıştır.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</a:t>
            </a:r>
            <a:r>
              <a:rPr lang="tr-TR" dirty="0" smtClean="0"/>
              <a:t>Web Sürümü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733256"/>
            <a:ext cx="38998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7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NET Framework yapısının anahtar öğesi olan ASP.NET teknolojisini </a:t>
            </a:r>
            <a:r>
              <a:rPr lang="tr-TR" dirty="0" smtClean="0"/>
              <a:t>kullanan XML </a:t>
            </a:r>
            <a:r>
              <a:rPr lang="tr-TR" dirty="0"/>
              <a:t>Web hizmetleri ile uygulamalarını hızlı bir biçimde geliştirmek </a:t>
            </a:r>
            <a:r>
              <a:rPr lang="tr-TR" dirty="0" smtClean="0"/>
              <a:t>ve dağıtmak </a:t>
            </a:r>
            <a:r>
              <a:rPr lang="tr-TR" dirty="0"/>
              <a:t>için bir platform sağlar</a:t>
            </a:r>
            <a:r>
              <a:rPr lang="tr-TR" dirty="0" smtClean="0"/>
              <a:t>.</a:t>
            </a:r>
          </a:p>
          <a:p>
            <a:r>
              <a:rPr lang="pt-BR" dirty="0"/>
              <a:t>2 GB RAM ve CPU desteği verir</a:t>
            </a:r>
            <a:r>
              <a:rPr lang="pt-BR" dirty="0" smtClean="0"/>
              <a:t>.</a:t>
            </a:r>
            <a:endParaRPr lang="tr-TR" dirty="0" smtClean="0"/>
          </a:p>
          <a:p>
            <a:r>
              <a:rPr lang="tr-TR" dirty="0"/>
              <a:t>Kurumsal kurulumu ve yönetimi kolaydır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</a:t>
            </a:r>
            <a:r>
              <a:rPr lang="tr-TR" dirty="0" smtClean="0"/>
              <a:t>Web Sürümü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73216"/>
            <a:ext cx="38998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79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Windows Server 2003 veya 2008 kurulumu</a:t>
            </a:r>
          </a:p>
          <a:p>
            <a:r>
              <a:rPr lang="tr-TR" dirty="0"/>
              <a:t>Sekiz düğümlü </a:t>
            </a:r>
            <a:r>
              <a:rPr lang="tr-TR" dirty="0" err="1" smtClean="0"/>
              <a:t>kümelendirme</a:t>
            </a:r>
            <a:endParaRPr lang="tr-TR" dirty="0" smtClean="0"/>
          </a:p>
          <a:p>
            <a:r>
              <a:rPr lang="tr-TR" dirty="0"/>
              <a:t>Yük dengeleme hizmeti (</a:t>
            </a:r>
            <a:r>
              <a:rPr lang="tr-TR" dirty="0" err="1"/>
              <a:t>Load</a:t>
            </a:r>
            <a:r>
              <a:rPr lang="tr-TR" dirty="0"/>
              <a:t> </a:t>
            </a:r>
            <a:r>
              <a:rPr lang="tr-TR" dirty="0" err="1"/>
              <a:t>balancing</a:t>
            </a:r>
            <a:r>
              <a:rPr lang="tr-TR" dirty="0" smtClean="0"/>
              <a:t>)</a:t>
            </a:r>
          </a:p>
          <a:p>
            <a:r>
              <a:rPr lang="tr-TR" dirty="0"/>
              <a:t>Intel </a:t>
            </a:r>
            <a:r>
              <a:rPr lang="tr-TR" dirty="0" err="1"/>
              <a:t>Itanium</a:t>
            </a:r>
            <a:r>
              <a:rPr lang="tr-TR" dirty="0"/>
              <a:t> tabanlı </a:t>
            </a:r>
            <a:r>
              <a:rPr lang="tr-TR" dirty="0" smtClean="0"/>
              <a:t>bilgisayar</a:t>
            </a:r>
          </a:p>
          <a:p>
            <a:r>
              <a:rPr lang="tr-TR" dirty="0" smtClean="0"/>
              <a:t>32 bit ile 64 bit işlem platformu, 64 </a:t>
            </a:r>
            <a:r>
              <a:rPr lang="tr-TR" dirty="0" err="1" smtClean="0"/>
              <a:t>bit’in</a:t>
            </a:r>
            <a:r>
              <a:rPr lang="tr-TR" dirty="0" smtClean="0"/>
              <a:t> avantajları</a:t>
            </a:r>
          </a:p>
          <a:p>
            <a:r>
              <a:rPr lang="tr-TR" dirty="0" smtClean="0"/>
              <a:t>IIS (Internet Information Service)</a:t>
            </a:r>
          </a:p>
          <a:p>
            <a:r>
              <a:rPr lang="tr-TR" dirty="0"/>
              <a:t>NET </a:t>
            </a:r>
            <a:r>
              <a:rPr lang="tr-TR" dirty="0" smtClean="0"/>
              <a:t>Framework ve ASP.NET </a:t>
            </a:r>
            <a:r>
              <a:rPr lang="tr-TR" dirty="0" smtClean="0"/>
              <a:t>teknolojisi</a:t>
            </a:r>
          </a:p>
          <a:p>
            <a:r>
              <a:rPr lang="tr-TR" dirty="0" smtClean="0"/>
              <a:t>Active Directory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ARAŞTIRMA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31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1980’li yıllardan günümüze geldikçe, bilgi toplumuna yönelişte teknolojik </a:t>
            </a:r>
            <a:r>
              <a:rPr lang="tr-TR" dirty="0" smtClean="0"/>
              <a:t>rota, telekomünikasyon </a:t>
            </a:r>
            <a:r>
              <a:rPr lang="tr-TR" dirty="0"/>
              <a:t>ve iletişim teknolojileri arasında çok yoğun bir yakınlaşma </a:t>
            </a:r>
            <a:r>
              <a:rPr lang="tr-TR" dirty="0" smtClean="0"/>
              <a:t>meydana getirdi</a:t>
            </a:r>
          </a:p>
          <a:p>
            <a:r>
              <a:rPr lang="tr-TR" dirty="0"/>
              <a:t>Kısaca telekomünikasyon büyük bir hızla bilgisayarlaştı, bilgisayarlar </a:t>
            </a:r>
            <a:r>
              <a:rPr lang="tr-TR" dirty="0" smtClean="0"/>
              <a:t>arasında bağlantı </a:t>
            </a:r>
            <a:r>
              <a:rPr lang="tr-TR" dirty="0"/>
              <a:t>kurulabilir hâle geldi.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SUNUCU İŞLETİM SİSTEMİ</a:t>
            </a:r>
          </a:p>
        </p:txBody>
      </p:sp>
    </p:spTree>
    <p:extLst>
      <p:ext uri="{BB962C8B-B14F-4D97-AF65-F5344CB8AC3E}">
        <p14:creationId xmlns:p14="http://schemas.microsoft.com/office/powerpoint/2010/main" val="20242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sayede artık günümüzde, işyerlerinin, bankaların, konutların, mağazaların, </a:t>
            </a:r>
            <a:r>
              <a:rPr lang="tr-TR" dirty="0" smtClean="0"/>
              <a:t>üretim merkezlerinin</a:t>
            </a:r>
            <a:r>
              <a:rPr lang="tr-TR" dirty="0"/>
              <a:t>, eğitim kuruluşlarının birbirleri ile bağlantısı kurulabilir </a:t>
            </a:r>
            <a:r>
              <a:rPr lang="tr-TR" dirty="0" smtClean="0"/>
              <a:t>hâle geldi.</a:t>
            </a:r>
          </a:p>
          <a:p>
            <a:r>
              <a:rPr lang="tr-TR" dirty="0"/>
              <a:t>Birden fazla bilgisayarın birbirine bağlanarak kaynakların paylaşması </a:t>
            </a:r>
            <a:r>
              <a:rPr lang="tr-TR" dirty="0" smtClean="0"/>
              <a:t>amacıyla kurulmuş </a:t>
            </a:r>
            <a:r>
              <a:rPr lang="tr-TR" dirty="0"/>
              <a:t>olan bağlantı sistemine ağ sistemi (Network) denir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SUNUCU İŞLETİM SİSTEMİ</a:t>
            </a:r>
          </a:p>
        </p:txBody>
      </p:sp>
    </p:spTree>
    <p:extLst>
      <p:ext uri="{BB962C8B-B14F-4D97-AF65-F5344CB8AC3E}">
        <p14:creationId xmlns:p14="http://schemas.microsoft.com/office/powerpoint/2010/main" val="220783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Bu sayede artık günümüzde, işyerlerinin, bankaların, konutların, mağazaların, </a:t>
            </a:r>
            <a:r>
              <a:rPr lang="tr-TR" dirty="0" smtClean="0"/>
              <a:t>üretim merkezlerinin</a:t>
            </a:r>
            <a:r>
              <a:rPr lang="tr-TR" dirty="0"/>
              <a:t>, eğitim kuruluşlarının birbirleri ile bağlantısı kurulabilir </a:t>
            </a:r>
            <a:r>
              <a:rPr lang="tr-TR" dirty="0" smtClean="0"/>
              <a:t>hâle geldi.</a:t>
            </a:r>
          </a:p>
          <a:p>
            <a:r>
              <a:rPr lang="tr-TR" dirty="0"/>
              <a:t>Birden fazla bilgisayarın birbirine bağlanarak kaynakların paylaşması </a:t>
            </a:r>
            <a:r>
              <a:rPr lang="tr-TR" dirty="0" smtClean="0"/>
              <a:t>amacıyla kurulmuş </a:t>
            </a:r>
            <a:r>
              <a:rPr lang="tr-TR" dirty="0"/>
              <a:t>olan bağlantı sistemine ağ sistemi (Network) </a:t>
            </a:r>
            <a:r>
              <a:rPr lang="tr-TR" dirty="0" smtClean="0"/>
              <a:t>denir.</a:t>
            </a:r>
          </a:p>
          <a:p>
            <a:r>
              <a:rPr lang="tr-TR" dirty="0"/>
              <a:t>Bağlanan </a:t>
            </a:r>
            <a:r>
              <a:rPr lang="tr-TR" dirty="0" smtClean="0"/>
              <a:t>bilgisayarların birbirlerine </a:t>
            </a:r>
            <a:r>
              <a:rPr lang="tr-TR" dirty="0"/>
              <a:t>olan uzaklığı ve kullanılan araç ve elemanlar itibariyle ağ sistemleri </a:t>
            </a:r>
            <a:r>
              <a:rPr lang="tr-TR" dirty="0" smtClean="0"/>
              <a:t>gruplara ayrılır</a:t>
            </a:r>
            <a:r>
              <a:rPr lang="tr-TR" dirty="0"/>
              <a:t>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SUNUCU İŞLETİM SİSTEMİ</a:t>
            </a:r>
          </a:p>
        </p:txBody>
      </p:sp>
    </p:spTree>
    <p:extLst>
      <p:ext uri="{BB962C8B-B14F-4D97-AF65-F5344CB8AC3E}">
        <p14:creationId xmlns:p14="http://schemas.microsoft.com/office/powerpoint/2010/main" val="252532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ağ sisteminin oluşturulmasının temel amacı, kaynaklan </a:t>
            </a:r>
            <a:r>
              <a:rPr lang="tr-TR" dirty="0" smtClean="0"/>
              <a:t>paylaşmaktır.</a:t>
            </a:r>
          </a:p>
          <a:p>
            <a:r>
              <a:rPr lang="tr-TR" dirty="0" smtClean="0"/>
              <a:t>Bu kaynaklar</a:t>
            </a:r>
            <a:r>
              <a:rPr lang="tr-TR" dirty="0"/>
              <a:t>, veri tabanları, yazıcılar, klasörler, sürücüler olabilir</a:t>
            </a:r>
            <a:r>
              <a:rPr lang="tr-TR" dirty="0" smtClean="0"/>
              <a:t>.</a:t>
            </a:r>
          </a:p>
          <a:p>
            <a:r>
              <a:rPr lang="tr-TR" dirty="0"/>
              <a:t>En küçük ağ sistemi</a:t>
            </a:r>
            <a:r>
              <a:rPr lang="tr-TR" dirty="0" smtClean="0"/>
              <a:t>, iki </a:t>
            </a:r>
            <a:r>
              <a:rPr lang="tr-TR" dirty="0"/>
              <a:t>bilgisayarın birbirine bağlanmasıyla oluşturulabilirken; günümüzün en popüler ağ </a:t>
            </a:r>
            <a:r>
              <a:rPr lang="tr-TR" dirty="0" smtClean="0"/>
              <a:t>sistemi olan </a:t>
            </a:r>
            <a:r>
              <a:rPr lang="tr-TR" dirty="0"/>
              <a:t>internet, en büyük ağ sistemidir.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SUNUCU İŞLETİM SİSTEMİ</a:t>
            </a:r>
          </a:p>
        </p:txBody>
      </p:sp>
    </p:spTree>
    <p:extLst>
      <p:ext uri="{BB962C8B-B14F-4D97-AF65-F5344CB8AC3E}">
        <p14:creationId xmlns:p14="http://schemas.microsoft.com/office/powerpoint/2010/main" val="67511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Bir ağ sisteminin oluşturulması için, donanım araçlarının yanı sıra ağ yazılımlarına </a:t>
            </a:r>
            <a:r>
              <a:rPr lang="tr-TR" dirty="0" smtClean="0"/>
              <a:t>da ihtiyaç </a:t>
            </a:r>
            <a:r>
              <a:rPr lang="tr-TR" dirty="0"/>
              <a:t>vardır</a:t>
            </a:r>
            <a:r>
              <a:rPr lang="tr-TR" dirty="0" smtClean="0"/>
              <a:t>.</a:t>
            </a:r>
          </a:p>
          <a:p>
            <a:r>
              <a:rPr lang="tr-TR" dirty="0"/>
              <a:t>Bu yazılımlar ağ kaynaklarının paylaşımını, kaynakların yönetimini, giriş </a:t>
            </a:r>
            <a:r>
              <a:rPr lang="tr-TR" dirty="0" smtClean="0"/>
              <a:t>ve paylaşım </a:t>
            </a:r>
            <a:r>
              <a:rPr lang="tr-TR" dirty="0"/>
              <a:t>yetkilerini, iletişim protokollerini ve yapısal işlevlerini </a:t>
            </a:r>
            <a:r>
              <a:rPr lang="tr-TR" dirty="0" smtClean="0"/>
              <a:t>üstlenirler.</a:t>
            </a:r>
          </a:p>
          <a:p>
            <a:r>
              <a:rPr lang="tr-TR" dirty="0"/>
              <a:t>Ağ </a:t>
            </a:r>
            <a:r>
              <a:rPr lang="tr-TR" dirty="0" smtClean="0"/>
              <a:t>sistemlerini yöneten </a:t>
            </a:r>
            <a:r>
              <a:rPr lang="tr-TR" dirty="0"/>
              <a:t>bilgisayarlara </a:t>
            </a:r>
            <a:r>
              <a:rPr lang="tr-TR" b="1" dirty="0"/>
              <a:t>Sunucu (Server) </a:t>
            </a:r>
            <a:r>
              <a:rPr lang="tr-TR" dirty="0"/>
              <a:t>denir</a:t>
            </a:r>
            <a:r>
              <a:rPr lang="tr-TR" dirty="0" smtClean="0"/>
              <a:t>.</a:t>
            </a:r>
          </a:p>
          <a:p>
            <a:r>
              <a:rPr lang="tr-TR" dirty="0"/>
              <a:t>Bu sunucu üzerinde çalışan, tüm </a:t>
            </a:r>
            <a:r>
              <a:rPr lang="tr-TR" dirty="0" smtClean="0"/>
              <a:t>ağı yönetebilme </a:t>
            </a:r>
            <a:r>
              <a:rPr lang="tr-TR" dirty="0"/>
              <a:t>kapasitesine sahip özel olarak geliştirilen işletim sistemine de </a:t>
            </a:r>
            <a:r>
              <a:rPr lang="tr-TR" b="1" dirty="0"/>
              <a:t>Sunucu </a:t>
            </a:r>
            <a:r>
              <a:rPr lang="tr-TR" b="1" dirty="0" smtClean="0"/>
              <a:t>İşletim Sistemi </a:t>
            </a:r>
            <a:r>
              <a:rPr lang="tr-TR" b="1" dirty="0"/>
              <a:t>(NOS: Network Operating </a:t>
            </a:r>
            <a:r>
              <a:rPr lang="tr-TR" b="1" dirty="0" err="1"/>
              <a:t>System</a:t>
            </a:r>
            <a:r>
              <a:rPr lang="tr-TR" b="1" dirty="0"/>
              <a:t>) </a:t>
            </a:r>
            <a:r>
              <a:rPr lang="tr-TR" dirty="0"/>
              <a:t>denir.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SUNUCU İŞLETİM SİSTEMİ</a:t>
            </a:r>
          </a:p>
        </p:txBody>
      </p:sp>
    </p:spTree>
    <p:extLst>
      <p:ext uri="{BB962C8B-B14F-4D97-AF65-F5344CB8AC3E}">
        <p14:creationId xmlns:p14="http://schemas.microsoft.com/office/powerpoint/2010/main" val="22333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İşletim </a:t>
            </a:r>
            <a:r>
              <a:rPr lang="tr-TR" b="1" dirty="0" smtClean="0"/>
              <a:t>sistemi </a:t>
            </a:r>
            <a:r>
              <a:rPr lang="tr-TR" dirty="0" smtClean="0"/>
              <a:t>: Bilgisayar </a:t>
            </a:r>
            <a:r>
              <a:rPr lang="tr-TR" dirty="0"/>
              <a:t>donanımını kontrol eden ve </a:t>
            </a:r>
            <a:r>
              <a:rPr lang="tr-TR" dirty="0" smtClean="0"/>
              <a:t>bilgisayarı kullanmamızı sağlayan </a:t>
            </a:r>
            <a:r>
              <a:rPr lang="tr-TR" dirty="0"/>
              <a:t>sistem </a:t>
            </a:r>
            <a:r>
              <a:rPr lang="tr-TR" dirty="0" smtClean="0"/>
              <a:t>yazılımı.</a:t>
            </a:r>
          </a:p>
          <a:p>
            <a:r>
              <a:rPr lang="tr-TR" dirty="0"/>
              <a:t>Herkesin bilgisayar kullanması zamanla bu </a:t>
            </a:r>
            <a:r>
              <a:rPr lang="tr-TR" dirty="0" smtClean="0"/>
              <a:t>bilgisayarların birbirleri </a:t>
            </a:r>
            <a:r>
              <a:rPr lang="tr-TR" dirty="0"/>
              <a:t>ile haberleşmesi gerekliliğini doğurdu</a:t>
            </a:r>
            <a:r>
              <a:rPr lang="tr-TR" dirty="0" smtClean="0"/>
              <a:t>.</a:t>
            </a:r>
          </a:p>
          <a:p>
            <a:r>
              <a:rPr lang="tr-TR" dirty="0"/>
              <a:t>Ortada bir ağ sistemi olduğuna göre, bu sisteme uygun işletim sistemleri </a:t>
            </a:r>
            <a:r>
              <a:rPr lang="tr-TR" dirty="0" smtClean="0"/>
              <a:t>olmalı.</a:t>
            </a:r>
          </a:p>
          <a:p>
            <a:r>
              <a:rPr lang="tr-TR" dirty="0"/>
              <a:t>Bu </a:t>
            </a:r>
            <a:r>
              <a:rPr lang="tr-TR" dirty="0" smtClean="0"/>
              <a:t>tip işletim </a:t>
            </a:r>
            <a:r>
              <a:rPr lang="tr-TR" dirty="0"/>
              <a:t>sistemlerine </a:t>
            </a:r>
            <a:r>
              <a:rPr lang="tr-TR" b="1" dirty="0"/>
              <a:t>ağ işletim sistemi </a:t>
            </a:r>
            <a:r>
              <a:rPr lang="tr-TR" dirty="0"/>
              <a:t>(NOS, network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) denilir (</a:t>
            </a:r>
            <a:r>
              <a:rPr lang="tr-TR" dirty="0" smtClean="0"/>
              <a:t>Windows </a:t>
            </a:r>
            <a:r>
              <a:rPr lang="en-US" dirty="0" smtClean="0"/>
              <a:t>2000</a:t>
            </a:r>
            <a:r>
              <a:rPr lang="en-US" dirty="0"/>
              <a:t>, Windows XP </a:t>
            </a:r>
            <a:r>
              <a:rPr lang="en-US" dirty="0" err="1"/>
              <a:t>Profesyonel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İşletim Sistemi &amp; Ağ İşletim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977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işletim sistemlerini dolayısı </a:t>
            </a:r>
            <a:r>
              <a:rPr lang="tr-TR" dirty="0" smtClean="0"/>
              <a:t>ile bilgisayarları </a:t>
            </a:r>
            <a:r>
              <a:rPr lang="tr-TR" dirty="0"/>
              <a:t>yönetimi altında tutabilecek bir </a:t>
            </a:r>
            <a:r>
              <a:rPr lang="tr-TR" b="1" dirty="0"/>
              <a:t>ana bilgisayar </a:t>
            </a:r>
            <a:r>
              <a:rPr lang="tr-TR" dirty="0"/>
              <a:t>(sunucu –server-) ve </a:t>
            </a:r>
            <a:r>
              <a:rPr lang="tr-TR" dirty="0" smtClean="0"/>
              <a:t>bu bilgisayar </a:t>
            </a:r>
            <a:r>
              <a:rPr lang="tr-TR" dirty="0"/>
              <a:t>üzerinde çalışacak bir işletim sistemi, sunucu işletim sistemi (Windows </a:t>
            </a:r>
            <a:r>
              <a:rPr lang="tr-TR" dirty="0" smtClean="0"/>
              <a:t>2000 </a:t>
            </a:r>
            <a:r>
              <a:rPr lang="de-DE" dirty="0" smtClean="0"/>
              <a:t>Server</a:t>
            </a:r>
            <a:r>
              <a:rPr lang="de-DE" dirty="0"/>
              <a:t>, Windows Server 2003 </a:t>
            </a:r>
            <a:r>
              <a:rPr lang="de-DE" dirty="0" err="1"/>
              <a:t>gibi</a:t>
            </a:r>
            <a:r>
              <a:rPr lang="de-DE" dirty="0"/>
              <a:t>) </a:t>
            </a:r>
            <a:r>
              <a:rPr lang="de-DE" dirty="0" err="1"/>
              <a:t>gereklidir</a:t>
            </a:r>
            <a:r>
              <a:rPr lang="de-DE" dirty="0"/>
              <a:t>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Sunucu İşletim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3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Ağ </a:t>
            </a:r>
            <a:r>
              <a:rPr lang="tr-TR" dirty="0"/>
              <a:t>üzerindeki diğer sistemlere hizmet ve kaynaklar sağlamak için tasarlanmıştır.</a:t>
            </a:r>
          </a:p>
          <a:p>
            <a:r>
              <a:rPr lang="tr-TR" dirty="0"/>
              <a:t>Windows NT 4.0 ve Windows 2000 Server sürümlerinin yerini alması amaçlanmıştır. İşletim sistemi özellik ve yapılandırma seçeneklerine </a:t>
            </a:r>
            <a:r>
              <a:rPr lang="tr-TR" dirty="0" smtClean="0"/>
              <a:t>sahiptir</a:t>
            </a:r>
          </a:p>
          <a:p>
            <a:r>
              <a:rPr lang="de-DE" dirty="0" err="1" smtClean="0"/>
              <a:t>Dosya</a:t>
            </a:r>
            <a:r>
              <a:rPr lang="de-DE" dirty="0" smtClean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yazıcıların</a:t>
            </a:r>
            <a:r>
              <a:rPr lang="de-DE" dirty="0"/>
              <a:t> </a:t>
            </a:r>
            <a:r>
              <a:rPr lang="de-DE" dirty="0" err="1"/>
              <a:t>ortak</a:t>
            </a:r>
            <a:r>
              <a:rPr lang="de-DE" dirty="0"/>
              <a:t> </a:t>
            </a:r>
            <a:r>
              <a:rPr lang="de-DE" dirty="0" err="1" smtClean="0"/>
              <a:t>kullanımını</a:t>
            </a:r>
            <a:r>
              <a:rPr lang="tr-TR" dirty="0" smtClean="0"/>
              <a:t> </a:t>
            </a:r>
            <a:r>
              <a:rPr lang="de-DE" dirty="0" err="1" smtClean="0"/>
              <a:t>destekler</a:t>
            </a:r>
            <a:endParaRPr lang="tr-TR" dirty="0" smtClean="0"/>
          </a:p>
          <a:p>
            <a:r>
              <a:rPr lang="tr-TR" dirty="0"/>
              <a:t>En fazla 4 GB ram ve 2 CPU </a:t>
            </a:r>
            <a:r>
              <a:rPr lang="tr-TR" dirty="0" smtClean="0"/>
              <a:t>ile çalışabilme </a:t>
            </a:r>
            <a:r>
              <a:rPr lang="tr-TR" dirty="0"/>
              <a:t>özelliklerine sahiptir</a:t>
            </a:r>
            <a:r>
              <a:rPr lang="tr-TR" dirty="0" smtClean="0"/>
              <a:t>.</a:t>
            </a:r>
          </a:p>
          <a:p>
            <a:r>
              <a:rPr lang="tr-TR" dirty="0"/>
              <a:t>Güvenli bir internet bağlantısı sağlar</a:t>
            </a:r>
            <a:r>
              <a:rPr lang="tr-TR" dirty="0" smtClean="0"/>
              <a:t>.</a:t>
            </a:r>
          </a:p>
          <a:p>
            <a:r>
              <a:rPr lang="tr-TR" dirty="0"/>
              <a:t>Masaüstü uygulamalarının tek merkezden kurulumunu destekler.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Windows Server 2003 Standard </a:t>
            </a:r>
            <a:r>
              <a:rPr lang="de-DE" dirty="0" err="1" smtClean="0"/>
              <a:t>sürümü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5921896"/>
            <a:ext cx="3393377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0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296</TotalTime>
  <Words>811</Words>
  <Application>Microsoft Office PowerPoint</Application>
  <PresentationFormat>Ekran Gösterisi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Dalga Biçimi</vt:lpstr>
      <vt:lpstr>SUNUCU İŞLETİM SİSTEMİ</vt:lpstr>
      <vt:lpstr>SUNUCU İŞLETİM SİSTEMİ</vt:lpstr>
      <vt:lpstr>SUNUCU İŞLETİM SİSTEMİ</vt:lpstr>
      <vt:lpstr>SUNUCU İŞLETİM SİSTEMİ</vt:lpstr>
      <vt:lpstr>SUNUCU İŞLETİM SİSTEMİ</vt:lpstr>
      <vt:lpstr>SUNUCU İŞLETİM SİSTEMİ</vt:lpstr>
      <vt:lpstr>İşletim Sistemi &amp; Ağ İşletim Sistemi</vt:lpstr>
      <vt:lpstr>Sunucu İşletim Sistemi</vt:lpstr>
      <vt:lpstr>Windows Server 2003 Standard sürümü</vt:lpstr>
      <vt:lpstr>Windows Server 2003 Ticari (Enterprise) Sürümü</vt:lpstr>
      <vt:lpstr>Windows Server 2003 Veri Merkezi (Datacenter) Sürümü</vt:lpstr>
      <vt:lpstr>Windows Server 2003 Veri Merkezi (Datacenter) Sürümü</vt:lpstr>
      <vt:lpstr>Windows Server 2003 Web Sürümü</vt:lpstr>
      <vt:lpstr>Windows Server 2003 Web Sürümü</vt:lpstr>
      <vt:lpstr>ARAŞTIRMA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SUNUCU İŞLETİM SİSTEMİ</dc:title>
  <dc:creator>umit</dc:creator>
  <cp:lastModifiedBy>umit</cp:lastModifiedBy>
  <cp:revision>26</cp:revision>
  <dcterms:created xsi:type="dcterms:W3CDTF">2012-09-26T11:56:33Z</dcterms:created>
  <dcterms:modified xsi:type="dcterms:W3CDTF">2012-10-18T11:51:59Z</dcterms:modified>
</cp:coreProperties>
</file>